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83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88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A39E-9772-46EA-90FA-2870239F17E0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CED6-A648-435E-930A-47BFCD4328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785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A39E-9772-46EA-90FA-2870239F17E0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CED6-A648-435E-930A-47BFCD4328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640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A39E-9772-46EA-90FA-2870239F17E0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CED6-A648-435E-930A-47BFCD4328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892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A39E-9772-46EA-90FA-2870239F17E0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CED6-A648-435E-930A-47BFCD4328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529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A39E-9772-46EA-90FA-2870239F17E0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CED6-A648-435E-930A-47BFCD4328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999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A39E-9772-46EA-90FA-2870239F17E0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CED6-A648-435E-930A-47BFCD4328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870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A39E-9772-46EA-90FA-2870239F17E0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CED6-A648-435E-930A-47BFCD4328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158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A39E-9772-46EA-90FA-2870239F17E0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CED6-A648-435E-930A-47BFCD4328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337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A39E-9772-46EA-90FA-2870239F17E0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CED6-A648-435E-930A-47BFCD4328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146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A39E-9772-46EA-90FA-2870239F17E0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CED6-A648-435E-930A-47BFCD4328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148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A39E-9772-46EA-90FA-2870239F17E0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ACED6-A648-435E-930A-47BFCD4328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8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EA39E-9772-46EA-90FA-2870239F17E0}" type="datetimeFigureOut">
              <a:rPr lang="en-GB" smtClean="0"/>
              <a:t>30/01/2023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ACED6-A648-435E-930A-47BFCD4328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365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Core Modality 3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Peripheral Venous Duplex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544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82459"/>
          <a:stretch/>
        </p:blipFill>
        <p:spPr>
          <a:xfrm>
            <a:off x="91440" y="103064"/>
            <a:ext cx="8928000" cy="7830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3630"/>
          <a:stretch/>
        </p:blipFill>
        <p:spPr>
          <a:xfrm>
            <a:off x="91440" y="1480009"/>
            <a:ext cx="8928000" cy="340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470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84327"/>
          <a:stretch/>
        </p:blipFill>
        <p:spPr>
          <a:xfrm>
            <a:off x="141959" y="198033"/>
            <a:ext cx="8786011" cy="8012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0621"/>
          <a:stretch/>
        </p:blipFill>
        <p:spPr>
          <a:xfrm>
            <a:off x="141959" y="1659117"/>
            <a:ext cx="8786011" cy="405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47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84163"/>
          <a:stretch/>
        </p:blipFill>
        <p:spPr>
          <a:xfrm>
            <a:off x="146612" y="257608"/>
            <a:ext cx="8857940" cy="7981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0482"/>
          <a:stretch/>
        </p:blipFill>
        <p:spPr>
          <a:xfrm>
            <a:off x="146612" y="1753386"/>
            <a:ext cx="8857940" cy="4007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119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188" y="77322"/>
            <a:ext cx="90858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Clinical details: bilateral VV with right leg 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swelling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Specific question to be answered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: SFJ SPJ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and perforator incompetence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60" y="766676"/>
            <a:ext cx="3733973" cy="250735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060" y="3406313"/>
            <a:ext cx="4572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RIGHT LOWER LIMB: 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Diagram on PACS. </a:t>
            </a:r>
          </a:p>
          <a:p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Incompetent SFJ refluxes into the LSV which drains into a tributary at distal thigh. 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LSV tributary feeds varicosities at mid calf level which track down the medial and posterior calf. </a:t>
            </a:r>
          </a:p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In the calf the true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LSV is competent and small in 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calibre,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with VVs refluxing back into the 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LSV at distal calf. 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The LSV runs straight in the fascia and in supine position measures 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4.5-4.7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mm in diameter in the proximal-mid thigh and 3.0mm at distal thigh (below tributary). The LSV tributary measures 6.2mm in diameter in the distal thigh and is 3.0mm deep to the skin's surface. </a:t>
            </a:r>
          </a:p>
          <a:p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There is a 3.6mm incompetent perforator with continuous reflux in the upper medial/posterior calf that connects with varicosities.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0060" y="1417967"/>
            <a:ext cx="4405531" cy="52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287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188" y="77322"/>
            <a:ext cx="90858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Clinical details: bilateral VV with right leg 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swelling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Specific question to be answered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: SFJ SPJ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and perforator incompetence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1093" y="1716491"/>
            <a:ext cx="4458634" cy="5004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8188" y="3036557"/>
            <a:ext cx="4572000" cy="348557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LEFT LOWER LIMB: </a:t>
            </a: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Diagram on PACS. </a:t>
            </a:r>
          </a:p>
          <a:p>
            <a:endParaRPr lang="en-GB" sz="105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Recurrent incompetent SFJ refluxes into tortuous recurrent veins at groin and into the anterior accessory saphenous vein (AASV).</a:t>
            </a: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AASV refluxes into a tributary at upper/mid thigh which tracks down the medial thigh and feeds varicosities at distal thigh that trace down the posterior and medial calf. Some scarring noted in a medial calf VV suggestive of previous SVT. </a:t>
            </a: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AASV tributary remains incompetent below this feeding further </a:t>
            </a:r>
            <a:r>
              <a:rPr lang="en-GB" sz="1050" dirty="0" err="1">
                <a:solidFill>
                  <a:schemeClr val="bg1">
                    <a:lumMod val="50000"/>
                  </a:schemeClr>
                </a:solidFill>
              </a:rPr>
              <a:t>antero</a:t>
            </a:r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/lateral calf varicosities. </a:t>
            </a:r>
          </a:p>
          <a:p>
            <a:endParaRPr lang="en-GB" sz="105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AASV runs straight in the fascia and in supine position measures 4.2mm in the proximal thigh. </a:t>
            </a: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AASV superficial tributary measures ~4.5mm in the thigh and runs ~3mm deep to surface. At knee crease it measures 3.8mm in diameter and is 2.4mm deep. </a:t>
            </a:r>
          </a:p>
          <a:p>
            <a:endParaRPr lang="en-GB" sz="105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LSV appears absent throughout the thigh (patient reported previous treatment). </a:t>
            </a: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Remnant LSV in upper-distal calf is patent and competent. </a:t>
            </a:r>
          </a:p>
          <a:p>
            <a:endParaRPr lang="en-GB" sz="105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Minor reflux noted in the proximal </a:t>
            </a:r>
            <a:r>
              <a:rPr lang="en-GB" sz="1050" dirty="0" err="1">
                <a:solidFill>
                  <a:schemeClr val="bg1">
                    <a:lumMod val="50000"/>
                  </a:schemeClr>
                </a:solidFill>
              </a:rPr>
              <a:t>PopV</a:t>
            </a:r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, no evidence of scarring to suggest previous DVT.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88" y="804557"/>
            <a:ext cx="3455470" cy="22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456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4816" y="66193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Clinical details: symptomatic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vvs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Specific question to be answered: suitable for RFA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025" y="696624"/>
            <a:ext cx="3429748" cy="252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3127" y="335332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RIGHT LOWER LIMB: </a:t>
            </a:r>
          </a:p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Diagram on PACS. </a:t>
            </a:r>
          </a:p>
          <a:p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SFJ refluxes into the LSV which feeds varicosities at mid thigh level and distal thigh. </a:t>
            </a:r>
          </a:p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There is 8-9cm length of occlusive thrombus in the distal thigh LSV and a further 10cm length of thrombus in an LSV varicosity that extends behind the pop fossa and down the upper calf. </a:t>
            </a:r>
          </a:p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LSV runs straight in fascia and supine diameters measures 3.0mm at upper thigh, 2.1mm at mid thigh and 1.2mm at upper calf. </a:t>
            </a:r>
          </a:p>
          <a:p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Minor reflux detected in the distal FV and </a:t>
            </a:r>
            <a:r>
              <a:rPr lang="en-GB" sz="1100" dirty="0" err="1">
                <a:solidFill>
                  <a:schemeClr val="bg1">
                    <a:lumMod val="50000"/>
                  </a:schemeClr>
                </a:solidFill>
              </a:rPr>
              <a:t>PopV</a:t>
            </a:r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, no evidence of old thrombus or scarring to suggestive previous DVT. </a:t>
            </a:r>
          </a:p>
          <a:p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No evidence of acute DVT in the lower limb. </a:t>
            </a:r>
          </a:p>
          <a:p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Results discussed with vascular registrar on call due to presence of SVT - patient informed she can go home and a clinic appointment will be booked.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8379" y="851702"/>
            <a:ext cx="4223998" cy="56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12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943" y="1750782"/>
            <a:ext cx="4222873" cy="4896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4816" y="66193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Clinical details: symptomatic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vvs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Specific question to be answered: suitable for RFA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05" y="685800"/>
            <a:ext cx="3933825" cy="26003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3005" y="3128183"/>
            <a:ext cx="4397431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LEFT LOWER LIMB: 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There is a 6mm incompetent tortuous perforator from the popliteal vein which feeds directly into popliteal fossa / distal medial thigh varicosities that drain into the LSV at knee crease level. LSV is incompetent below this. 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Proximal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PopV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is incompetent but the distal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PopV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is competent, therefore popliteal reflux is likely due to the incompetent perforator. There is no evidence of popliteal vein scarring to suggest previous DVT.</a:t>
            </a:r>
          </a:p>
          <a:p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There is low velocity reflux from the SFJ into the anterior accessory saphenous vein. Small VVs from this refluxes into the mid thigh LSV. </a:t>
            </a:r>
          </a:p>
          <a:p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Conclusion: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Main source of reflux is popliteal fossa perforator.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Please see diagram on PACS.</a:t>
            </a:r>
          </a:p>
        </p:txBody>
      </p:sp>
    </p:spTree>
    <p:extLst>
      <p:ext uri="{BB962C8B-B14F-4D97-AF65-F5344CB8AC3E}">
        <p14:creationId xmlns:p14="http://schemas.microsoft.com/office/powerpoint/2010/main" val="1952078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5989" y="6427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Clinical details: bilateral lower limb swelling and discomfort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Specific question to be answered: ? venous insufficiency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44" y="947997"/>
            <a:ext cx="738187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7223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5988" y="65989"/>
            <a:ext cx="90359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Clinical details: bilateral lower limb swelling for years, with dilated superficial veins.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Specific question to be answered: superficial or deep venous insufficiency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51" y="1134326"/>
            <a:ext cx="7229475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65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27" y="66194"/>
            <a:ext cx="86286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Clinical details: Bilateral CVI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Specific question to be answered: level of venous incompetence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18" y="1200511"/>
            <a:ext cx="7515225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320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3" y="383646"/>
            <a:ext cx="8908819" cy="54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33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135" y="76347"/>
            <a:ext cx="90608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Clinical details: F2F review 27/7: 20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yr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hx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of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bilat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VVs with left stripping in Australia and right ?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sclerotherapy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treatment. O/E: prominent varicosities seen right medial upper thigh to ankle in LSV distribution.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Specific question to be answered: any venous insufficiency and if amenable for VNUS?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79" y="879590"/>
            <a:ext cx="8720514" cy="47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93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0"/>
            <a:ext cx="90608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Clinical details: LEFT LEG VV FOR 10 YEARS. NO VENOUS ULCERS OR LIPODERMATOSCLOROSIS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Specific question to be answered: SFI, SPI OR PERFORATOR INCOMPETENCE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52" y="898319"/>
            <a:ext cx="8852566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5785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5636"/>
            <a:ext cx="73900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Clinical details: Bilateral calf pain / paraesthesia on walking with ankle swelling. Some skin changes.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Specific question to be answered: ? SVI / DVI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20" y="1064061"/>
            <a:ext cx="7410450" cy="347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1652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Clinical details: Bilateral leg pain, L&gt;R ?claudication like symptoms + skin changes, feet with skin changes - ABPI and more specific arterial scan, if needed - No peripheral 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pulses</a:t>
            </a:r>
          </a:p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Specific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question to be answered: As above / please identify any arterial / venous issue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85" y="1358308"/>
            <a:ext cx="8782398" cy="43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7512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7323"/>
            <a:ext cx="84540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Clinical details: left leg VV of GSV distribution for 1 year.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Specific question to be answered: SFI, SPI and perforator incompetence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06" y="1113148"/>
            <a:ext cx="8958296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2131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74506"/>
            <a:ext cx="72570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Clinical details: bilateral VV L&gt;R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Specific question to be answered: venous incompetency and suitability for VNUS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91" y="662574"/>
            <a:ext cx="4075697" cy="2736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24691" y="3534405"/>
            <a:ext cx="4572000" cy="22929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LEFT LOWER LIMB: </a:t>
            </a:r>
          </a:p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There is gross reflux from the SFJ into the anterior accessory saphenous vein (AASV). </a:t>
            </a:r>
          </a:p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AASV </a:t>
            </a:r>
            <a:r>
              <a:rPr lang="en-GB" sz="1100" dirty="0" smtClean="0">
                <a:solidFill>
                  <a:schemeClr val="bg1">
                    <a:lumMod val="50000"/>
                  </a:schemeClr>
                </a:solidFill>
              </a:rPr>
              <a:t>refluxes </a:t>
            </a:r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into a medial tributary ~8cm below the SFJ which leaves the fascia and feeds varicosities at upper/mid thigh and at knee crease level. </a:t>
            </a:r>
          </a:p>
          <a:p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In supine position the AASV diameters measures 5.1mm proximally and the superficial tributary measures 4.3mm at upper thigh, 3.3mm at mid thigh and 4.7mm at distal thigh. </a:t>
            </a:r>
          </a:p>
          <a:p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Segmental reflux in the upper calf LSV where it connects with VVs. </a:t>
            </a:r>
          </a:p>
          <a:p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DIAGRAM ON PACS.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0597" y="1027091"/>
            <a:ext cx="4012397" cy="52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2859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1" y="69010"/>
            <a:ext cx="5486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Clinical details: Bilateral leg swelling with varicose veins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Specific question to be answered: Level of venous 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incompetence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433" y="882447"/>
            <a:ext cx="8557963" cy="33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955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Clinical details: F2F r/v 7/9: 2 year </a:t>
            </a:r>
            <a:r>
              <a:rPr lang="en-GB" sz="1100" dirty="0" err="1">
                <a:solidFill>
                  <a:schemeClr val="bg1">
                    <a:lumMod val="50000"/>
                  </a:schemeClr>
                </a:solidFill>
              </a:rPr>
              <a:t>hx</a:t>
            </a:r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 of </a:t>
            </a:r>
            <a:r>
              <a:rPr lang="en-GB" sz="1100" dirty="0" err="1">
                <a:solidFill>
                  <a:schemeClr val="bg1">
                    <a:lumMod val="50000"/>
                  </a:schemeClr>
                </a:solidFill>
              </a:rPr>
              <a:t>bilat</a:t>
            </a:r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 hemosiderin staining which have got worse. PMH: SLE and Raynaud's syndrome. O/E: VVs seen </a:t>
            </a:r>
            <a:r>
              <a:rPr lang="en-GB" sz="1100" dirty="0" err="1">
                <a:solidFill>
                  <a:schemeClr val="bg1">
                    <a:lumMod val="50000"/>
                  </a:schemeClr>
                </a:solidFill>
              </a:rPr>
              <a:t>bilat</a:t>
            </a:r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 med calf with hemosiderin deposits </a:t>
            </a:r>
            <a:r>
              <a:rPr lang="en-GB" sz="1100" dirty="0" err="1">
                <a:solidFill>
                  <a:schemeClr val="bg1">
                    <a:lumMod val="50000"/>
                  </a:schemeClr>
                </a:solidFill>
              </a:rPr>
              <a:t>bilat</a:t>
            </a:r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 anterior calf plus medial and lateral malleolus region. </a:t>
            </a:r>
            <a:endParaRPr lang="en-GB" sz="11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100" dirty="0" smtClean="0">
                <a:solidFill>
                  <a:schemeClr val="bg1">
                    <a:lumMod val="50000"/>
                  </a:schemeClr>
                </a:solidFill>
              </a:rPr>
              <a:t>Specific </a:t>
            </a:r>
            <a:r>
              <a:rPr lang="en-GB" sz="1100" dirty="0">
                <a:solidFill>
                  <a:schemeClr val="bg1">
                    <a:lumMod val="50000"/>
                  </a:schemeClr>
                </a:solidFill>
              </a:rPr>
              <a:t>question to be answered: Any venous incompetence and if amenable to VNUS?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0164"/>
            <a:ext cx="3301752" cy="244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3048164"/>
            <a:ext cx="4697038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LEFT LOWER LIMB: </a:t>
            </a: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SFJ is incompetent and refluxes into the anterior accessory saphenous vein (AASV). </a:t>
            </a: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LSV is patent and competent to distal thigh </a:t>
            </a:r>
            <a:r>
              <a:rPr lang="en-GB" sz="1050" dirty="0" smtClean="0">
                <a:solidFill>
                  <a:schemeClr val="bg1">
                    <a:lumMod val="50000"/>
                  </a:schemeClr>
                </a:solidFill>
              </a:rPr>
              <a:t>level, </a:t>
            </a:r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where the AASV drains into the LSV. </a:t>
            </a:r>
            <a:r>
              <a:rPr lang="en-GB" sz="1050" dirty="0" smtClean="0">
                <a:solidFill>
                  <a:schemeClr val="bg1">
                    <a:lumMod val="50000"/>
                  </a:schemeClr>
                </a:solidFill>
              </a:rPr>
              <a:t>LSV </a:t>
            </a:r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is then incompetent below this and feeds medial calf varicosities at upper calf level. </a:t>
            </a:r>
            <a:r>
              <a:rPr lang="en-GB" sz="1050" dirty="0" smtClean="0">
                <a:solidFill>
                  <a:schemeClr val="bg1">
                    <a:lumMod val="50000"/>
                  </a:schemeClr>
                </a:solidFill>
              </a:rPr>
              <a:t>There </a:t>
            </a:r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remains minor reflux in the mid-distal calf LSV. </a:t>
            </a:r>
          </a:p>
          <a:p>
            <a:endParaRPr lang="en-GB" sz="105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AASV runs in the fascia to mid thigh where it leaves and courses towards the LSV. </a:t>
            </a: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Supine the AASV measures 4.8mm in proximal thigh, 3.6mm at mid and 3.3mm distal thigh.</a:t>
            </a: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LSV runs outside the fascia from proximal thigh and measures &lt;3mm in thigh and 4.0mm at knee crease. </a:t>
            </a:r>
          </a:p>
          <a:p>
            <a:endParaRPr lang="en-GB" sz="105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There is a 2.9mm incompetent perforator with continuous low velocity reflux in the distal medial calf. </a:t>
            </a:r>
          </a:p>
          <a:p>
            <a:endParaRPr lang="en-GB" sz="105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Conclusion: </a:t>
            </a: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Incompetent SFJ refluxes into AASV which drains into the LSV at distal thigh. </a:t>
            </a:r>
          </a:p>
          <a:p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Diagram on PACS.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038" y="622495"/>
            <a:ext cx="4305300" cy="602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957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35" y="151707"/>
            <a:ext cx="8695997" cy="51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76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41" y="215350"/>
            <a:ext cx="8651114" cy="53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244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8189" y="73362"/>
            <a:ext cx="5748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Clinical details: recurrent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vvs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along LSV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Specific question to be answered: suitable RFA 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0189" y="851236"/>
            <a:ext cx="4302896" cy="550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264" y="1012201"/>
            <a:ext cx="3990975" cy="27622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3128" y="3774451"/>
            <a:ext cx="447224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LEFT LOWER LIMB: </a:t>
            </a:r>
          </a:p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Please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see diagram on PACS. </a:t>
            </a:r>
          </a:p>
          <a:p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SFJ is absent. 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There is a incompetent superficial vein from upper inner thigh (?pelvic source) that feeds medial thigh and calf varicosities. 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There is a very short remnant segment of LSV within the fascia at mid thigh, otherwise the LSV is absent throughout the thigh. </a:t>
            </a:r>
          </a:p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LSV is patent and competent in the calf. </a:t>
            </a:r>
          </a:p>
        </p:txBody>
      </p:sp>
    </p:spTree>
    <p:extLst>
      <p:ext uri="{BB962C8B-B14F-4D97-AF65-F5344CB8AC3E}">
        <p14:creationId xmlns:p14="http://schemas.microsoft.com/office/powerpoint/2010/main" val="2919826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94" y="513138"/>
            <a:ext cx="8802245" cy="55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31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75" y="274840"/>
            <a:ext cx="8841157" cy="46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811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99" y="299517"/>
            <a:ext cx="8847996" cy="48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55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</TotalTime>
  <Words>1309</Words>
  <Application>Microsoft Office PowerPoint</Application>
  <PresentationFormat>On-screen Show (4:3)</PresentationFormat>
  <Paragraphs>110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Core Modality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King's College Hospital NHS Foundation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Modality 3</dc:title>
  <dc:creator>Fisher, Emily</dc:creator>
  <cp:lastModifiedBy>Fisher, Emily</cp:lastModifiedBy>
  <cp:revision>23</cp:revision>
  <dcterms:created xsi:type="dcterms:W3CDTF">2023-01-20T13:37:56Z</dcterms:created>
  <dcterms:modified xsi:type="dcterms:W3CDTF">2023-01-30T10:57:47Z</dcterms:modified>
</cp:coreProperties>
</file>